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6" r:id="rId5"/>
    <p:sldId id="265" r:id="rId6"/>
    <p:sldId id="264" r:id="rId7"/>
    <p:sldId id="263" r:id="rId8"/>
    <p:sldId id="262" r:id="rId9"/>
    <p:sldId id="261" r:id="rId10"/>
    <p:sldId id="260" r:id="rId11"/>
    <p:sldId id="259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80" r:id="rId21"/>
    <p:sldId id="281" r:id="rId22"/>
    <p:sldId id="278" r:id="rId23"/>
    <p:sldId id="279" r:id="rId24"/>
    <p:sldId id="275" r:id="rId25"/>
    <p:sldId id="276" r:id="rId26"/>
    <p:sldId id="277" r:id="rId2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40" d="100"/>
          <a:sy n="40" d="100"/>
        </p:scale>
        <p:origin x="54" y="142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DCAB71-1F0B-4636-8EEC-287885E90190}" type="datetimeFigureOut">
              <a:rPr lang="ru-RU" smtClean="0"/>
              <a:t>19.04.2024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E5CF50-4D63-48C6-8FD2-A014B7AA023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086446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DCAB71-1F0B-4636-8EEC-287885E90190}" type="datetimeFigureOut">
              <a:rPr lang="ru-RU" smtClean="0"/>
              <a:t>19.04.2024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E5CF50-4D63-48C6-8FD2-A014B7AA023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037494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DCAB71-1F0B-4636-8EEC-287885E90190}" type="datetimeFigureOut">
              <a:rPr lang="ru-RU" smtClean="0"/>
              <a:t>19.04.2024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E5CF50-4D63-48C6-8FD2-A014B7AA023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27668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DCAB71-1F0B-4636-8EEC-287885E90190}" type="datetimeFigureOut">
              <a:rPr lang="ru-RU" smtClean="0"/>
              <a:t>19.04.2024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E5CF50-4D63-48C6-8FD2-A014B7AA023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783037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DCAB71-1F0B-4636-8EEC-287885E90190}" type="datetimeFigureOut">
              <a:rPr lang="ru-RU" smtClean="0"/>
              <a:t>19.04.2024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E5CF50-4D63-48C6-8FD2-A014B7AA023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962883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DCAB71-1F0B-4636-8EEC-287885E90190}" type="datetimeFigureOut">
              <a:rPr lang="ru-RU" smtClean="0"/>
              <a:t>19.04.2024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E5CF50-4D63-48C6-8FD2-A014B7AA023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34377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DCAB71-1F0B-4636-8EEC-287885E90190}" type="datetimeFigureOut">
              <a:rPr lang="ru-RU" smtClean="0"/>
              <a:t>19.04.2024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E5CF50-4D63-48C6-8FD2-A014B7AA023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971933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DCAB71-1F0B-4636-8EEC-287885E90190}" type="datetimeFigureOut">
              <a:rPr lang="ru-RU" smtClean="0"/>
              <a:t>19.04.2024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E5CF50-4D63-48C6-8FD2-A014B7AA023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221714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DCAB71-1F0B-4636-8EEC-287885E90190}" type="datetimeFigureOut">
              <a:rPr lang="ru-RU" smtClean="0"/>
              <a:t>19.04.2024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E5CF50-4D63-48C6-8FD2-A014B7AA023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744093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DCAB71-1F0B-4636-8EEC-287885E90190}" type="datetimeFigureOut">
              <a:rPr lang="ru-RU" smtClean="0"/>
              <a:t>19.04.2024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E5CF50-4D63-48C6-8FD2-A014B7AA023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715257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DCAB71-1F0B-4636-8EEC-287885E90190}" type="datetimeFigureOut">
              <a:rPr lang="ru-RU" smtClean="0"/>
              <a:t>19.04.2024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E5CF50-4D63-48C6-8FD2-A014B7AA023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392652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DCAB71-1F0B-4636-8EEC-287885E90190}" type="datetimeFigureOut">
              <a:rPr lang="ru-RU" smtClean="0"/>
              <a:t>19.04.2024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E5CF50-4D63-48C6-8FD2-A014B7AA023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310207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microsoft.com/office/2007/relationships/hdphoto" Target="../media/hdphoto3.wdp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microsoft.com/office/2007/relationships/hdphoto" Target="../media/hdphoto5.wdp"/><Relationship Id="rId4" Type="http://schemas.openxmlformats.org/officeDocument/2006/relationships/image" Target="../media/image5.png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microsoft.com/office/2007/relationships/hdphoto" Target="../media/hdphoto7.wdp"/><Relationship Id="rId4" Type="http://schemas.openxmlformats.org/officeDocument/2006/relationships/image" Target="../media/image7.png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8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microsoft.com/office/2007/relationships/hdphoto" Target="../media/hdphoto9.wdp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microsoft.com/office/2007/relationships/hdphoto" Target="../media/hdphoto10.wdp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microsoft.com/office/2007/relationships/hdphoto" Target="../media/hdphoto11.wdp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microsoft.com/office/2007/relationships/hdphoto" Target="../media/hdphoto12.wdp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microsoft.com/office/2007/relationships/hdphoto" Target="../media/hdphoto13.wdp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microsoft.com/office/2007/relationships/hdphoto" Target="../media/hdphoto14.wdp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5" Type="http://schemas.microsoft.com/office/2007/relationships/hdphoto" Target="../media/hdphoto15.wdp"/><Relationship Id="rId4" Type="http://schemas.openxmlformats.org/officeDocument/2006/relationships/image" Target="../media/image15.png"/></Relationships>
</file>

<file path=ppt/slides/_rels/slide21.xml.rels><?xml version="1.0" encoding="UTF-8" standalone="yes"?>
<Relationships xmlns="http://schemas.openxmlformats.org/package/2006/relationships"><Relationship Id="rId3" Type="http://schemas.microsoft.com/office/2007/relationships/hdphoto" Target="../media/hdphoto16.wdp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microsoft.com/office/2007/relationships/hdphoto" Target="../media/hdphoto17.wdp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microsoft.com/office/2007/relationships/hdphoto" Target="../media/hdphoto18.wdp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indent="0" algn="ctr">
              <a:lnSpc>
                <a:spcPct val="170000"/>
              </a:lnSpc>
              <a:buNone/>
            </a:pPr>
            <a:endParaRPr lang="ru-RU" sz="20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8288" indent="0" algn="ctr">
              <a:lnSpc>
                <a:spcPct val="170000"/>
              </a:lnSpc>
              <a:buNone/>
            </a:pPr>
            <a:endParaRPr lang="ru-RU" sz="2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8288" indent="0" algn="ctr">
              <a:lnSpc>
                <a:spcPct val="170000"/>
              </a:lnSpc>
              <a:buNone/>
            </a:pPr>
            <a:endParaRPr lang="ru-RU" sz="20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8288" indent="0" algn="ctr">
              <a:lnSpc>
                <a:spcPct val="170000"/>
              </a:lnSpc>
              <a:buNone/>
            </a:pPr>
            <a:endParaRPr lang="ru-RU" sz="2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8288" indent="0" algn="ctr">
              <a:lnSpc>
                <a:spcPct val="170000"/>
              </a:lnSpc>
              <a:buNone/>
            </a:pP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СТМС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ЛЕКЦИЯ №01</a:t>
            </a:r>
          </a:p>
          <a:p>
            <a:pPr indent="0" algn="ctr">
              <a:buNone/>
            </a:pP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	Технология возведения монолитных конструкций высотных зданий с  применением высокотехнологичных </a:t>
            </a:r>
            <a:r>
              <a:rPr lang="ru-RU" sz="2000" b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бетонных </a:t>
            </a:r>
            <a:r>
              <a:rPr lang="ru-RU" sz="2000" b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смесей - 1</a:t>
            </a:r>
            <a:endParaRPr lang="ru-RU" sz="2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06877" y="83127"/>
            <a:ext cx="1140032" cy="914400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СТМС</a:t>
            </a:r>
            <a:endParaRPr lang="ru-RU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10441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892575" y="2309417"/>
            <a:ext cx="10008540" cy="3254255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lnSpc>
                <a:spcPct val="150000"/>
              </a:lnSpc>
            </a:pP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Вопросы:</a:t>
            </a:r>
          </a:p>
          <a:p>
            <a:pPr marL="457200" indent="-457200">
              <a:lnSpc>
                <a:spcPct val="150000"/>
              </a:lnSpc>
              <a:buAutoNum type="arabicPeriod"/>
            </a:pP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Краткая характеристика и общие принципы возведения высотных зданий из монолитного железобетона.</a:t>
            </a:r>
          </a:p>
          <a:p>
            <a:pPr marL="457200" indent="-457200">
              <a:lnSpc>
                <a:spcPct val="150000"/>
              </a:lnSpc>
              <a:buAutoNum type="arabicPeriod"/>
            </a:pP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Общие принципы технологии монолитного бетона и железобетона. </a:t>
            </a:r>
          </a:p>
          <a:p>
            <a:pPr marL="457200" indent="-457200">
              <a:lnSpc>
                <a:spcPct val="150000"/>
              </a:lnSpc>
              <a:buAutoNum type="arabicPeriod"/>
            </a:pP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Арматурные работы при возведении монолитных железобетонных конструкций.</a:t>
            </a:r>
          </a:p>
        </p:txBody>
      </p:sp>
    </p:spTree>
    <p:extLst>
      <p:ext uri="{BB962C8B-B14F-4D97-AF65-F5344CB8AC3E}">
        <p14:creationId xmlns:p14="http://schemas.microsoft.com/office/powerpoint/2010/main" val="8603681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0"/>
            <a:ext cx="12192000" cy="63401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lnSpc>
                <a:spcPct val="150000"/>
              </a:lnSpc>
              <a:buAutoNum type="arabicPeriod"/>
            </a:pP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Краткая характеристика и общие принципы возведения высотных зданий из монолитного железобетона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Любое общество как исторически конкретный тип социальной системы находит свое отражение в архитектуре зданий, конструкторских и инженерных решениях, методах возведения, применяемых материалах и технологиях строительства.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Повышение жизненного уровня, концентрация населения в крупных мегаполисах, природоохранные мероприятия предопределяют необходимость увеличения этажности зданий.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Строительство высотных зданий является импульсом для разработки комбинированных конструкций, развития новых технологий производства и строительства, создания более мощных монтажных механизмов, применения новых высококачественных материалов.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современной классификации высотным является здание высотой от 75 до 150 м.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Для классификации зданий был принят критерий высоты в метрах, а не этажности, поскольку высоты этажей принимаются различными в зависимости от назначения здания и требований национальных норм проектирования. </a:t>
            </a:r>
          </a:p>
          <a:p>
            <a:pPr algn="just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Высотные здания могут иметь разное назначение: </a:t>
            </a:r>
          </a:p>
          <a:p>
            <a:pPr marL="285750" indent="-285750" algn="just">
              <a:buFontTx/>
              <a:buChar char="-"/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гостиницы, </a:t>
            </a:r>
          </a:p>
          <a:p>
            <a:pPr marL="285750" indent="-285750" algn="just">
              <a:buFontTx/>
              <a:buChar char="-"/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офисы, </a:t>
            </a:r>
          </a:p>
          <a:p>
            <a:pPr marL="285750" indent="-285750" algn="just">
              <a:buFontTx/>
              <a:buChar char="-"/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жилые дома.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Чаще всего высотное здание является многофункциональным: в нем, помимо помещений основного назначения, размещаются автостоянки, магазины, офисы, кинотеатры и др.</a:t>
            </a:r>
            <a:endParaRPr lang="ru-RU" b="1" i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19949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0"/>
            <a:ext cx="12192000" cy="67095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Конструктивные схемы высотных зданий.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Конструирование высотных зданий имеет свою специфику с точки зрения объемной формы, пропорций, выбора конструктивных систем и элементов зданий.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Конструктивная система высотного здания представляет собой взаимосвязанную совокупность его вертикальных и горизонтальных несущих конструкций, совместно обеспечивающих прочность, жесткость и устойчивость сооружения (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 1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Горизонтальные конструкции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перекрытия и покрытия здания, которые воспринимают приходящиеся на них вертикальные и горизонтальные нагрузки и воздействия, передавая их поэтажно на вертикальные несущие конструкции.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Последние передают эти нагрузки и воздействия через фундаменты основанию.</a:t>
            </a:r>
          </a:p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Горизонтальные несущие конструкции высотных зданий, как правило, однотипны, обычно представляют собой жесткий несгораемый диск – железобетонный (монолитный, сборно-монолитный, сборный), либо сталежелезобетонный.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Вертикальные несущие конструкции более разнообразны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Различают стержневые (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каркасные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несущие конструкции, плоскостные (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стеновые, диафрагмовые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), внутренние объемно-пространственные стержни с полым сечением на высоту здания (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стволы жесткости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), объемно-пространственные наружные конструкции на высоту здания в виде тонкостенной оболочки замкнутого сечения.</a:t>
            </a:r>
          </a:p>
        </p:txBody>
      </p:sp>
    </p:spTree>
    <p:extLst>
      <p:ext uri="{BB962C8B-B14F-4D97-AF65-F5344CB8AC3E}">
        <p14:creationId xmlns:p14="http://schemas.microsoft.com/office/powerpoint/2010/main" val="36624916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25300" y="3028019"/>
            <a:ext cx="8226451" cy="3694754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Прямоугольник 3"/>
          <p:cNvSpPr/>
          <p:nvPr/>
        </p:nvSpPr>
        <p:spPr>
          <a:xfrm>
            <a:off x="8477051" y="3028019"/>
            <a:ext cx="3714949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Рис.1.  </a:t>
            </a:r>
          </a:p>
          <a:p>
            <a:pPr algn="just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Конструктивные схемы здания: </a:t>
            </a:r>
          </a:p>
          <a:p>
            <a:pPr algn="just"/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рамно-связевая; </a:t>
            </a:r>
          </a:p>
          <a:p>
            <a:pPr algn="just"/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каркасная с диафрагмами жесткости; </a:t>
            </a:r>
          </a:p>
          <a:p>
            <a:pPr algn="just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бескаркасная с перекрестно-несущими стенами; </a:t>
            </a:r>
          </a:p>
          <a:p>
            <a:pPr algn="just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ствольная; </a:t>
            </a:r>
          </a:p>
          <a:p>
            <a:pPr algn="just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коробчатая (оболочковая); </a:t>
            </a:r>
          </a:p>
          <a:p>
            <a:pPr algn="just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 -ствольно-коробчатая («труба в трубе» или «труба в ферме»)</a:t>
            </a:r>
            <a:endParaRPr lang="ru-RU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0"/>
            <a:ext cx="1219200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Учитывая вид вертикальных несущих конструкций можно выделить четыре основные конструктивные системы высотных зданий: </a:t>
            </a:r>
          </a:p>
          <a:p>
            <a:pPr marL="285750" indent="-285750" algn="just">
              <a:buFontTx/>
              <a:buChar char="-"/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каркасную (рамную), </a:t>
            </a:r>
          </a:p>
          <a:p>
            <a:pPr marL="285750" indent="-285750" algn="just">
              <a:buFontTx/>
              <a:buChar char="-"/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стеновую (бескаркасную, диафрагмовую), </a:t>
            </a:r>
          </a:p>
          <a:p>
            <a:pPr marL="285750" indent="-285750" algn="just">
              <a:buFontTx/>
              <a:buChar char="-"/>
            </a:pP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твольную,</a:t>
            </a:r>
          </a:p>
          <a:p>
            <a:pPr marL="285750" indent="-285750" algn="just">
              <a:buFontTx/>
              <a:buChar char="-"/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оболочковую.</a:t>
            </a:r>
          </a:p>
          <a:p>
            <a:pPr algn="just"/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Наряду с основными широко применяют и комбинированные конструктивные системы. </a:t>
            </a:r>
          </a:p>
          <a:p>
            <a:pPr algn="just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В комбинированной системе могут сочетаться несколько типов вертикальных несущих элементов (плоскостных, стержневых, объемно-пространственных) и схем их работы (например, рамно-связевая или связевая).</a:t>
            </a:r>
            <a:endParaRPr lang="ru-RU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183037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1"/>
            <a:ext cx="12192000" cy="63094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Выбор той или иной конструктивной системы зависит от многих факторов, основными из которых считаются высота здания, условия строительства (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сейсмичность, грунтовые особенности, атмосферные воздействия, особенно ветровые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), архитектурно-планировочные требования.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Главным приоритетом в проектировании и строительстве высотных зданий является обеспечение их прочности и устойчивости, а также жесткости с учетом воздействия значительных ветровых усилий.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Мировая практика высотного строительства выявила один из самых сложных аспектов для несущих вертикальных конструкций из железобетона – 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неравномерное их укорачивание под действием нагрузки.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Данная неравномерность усиливается при разной площади поперечного сечения конструктивных элементов – стен и колонн.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Опыт проектирования и строительства высотных зданий в Москве в разные периоды также вскрыл существенные недостатки в части необходимой надежности высотного строительства. Это требует поиска новых технических и технологических решений.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Вышеперечисленные конструктивные решения возможно усовершенствовать с помощью внедрения в них следующих технологий: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−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возведение несущих колонн выполнять из трубобетона;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− монтаж плит перекрытий осуществлять методом подъема;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− выполнение плит перекрытий с армированием нижней растянутой зоны производить листовой сталью (внешнелистовое армирование).</a:t>
            </a:r>
            <a:endParaRPr lang="ru-RU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9428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0"/>
            <a:ext cx="12192000" cy="6740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Общие принципы технологии монолитного бетона и железобетона.</a:t>
            </a:r>
          </a:p>
          <a:p>
            <a:pPr algn="just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выборе рационального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варианта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возведения монолитного здания следует исходить из следующих предпосылок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algn="just">
              <a:lnSpc>
                <a:spcPct val="150000"/>
              </a:lnSpc>
            </a:pP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−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подачу бетона в конструкции следует осуществлять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бетононасосом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использованием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бетонораспределительной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стрелы; </a:t>
            </a:r>
          </a:p>
          <a:p>
            <a:pPr algn="just">
              <a:lnSpc>
                <a:spcPct val="150000"/>
              </a:lnSpc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−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выборе места установки бетононасоса следует учитывать рекомендации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производителей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бетононасосов (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надежной подачи бетона 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горизонтально 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участок трубопровода должен составлять около 1/3 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вертикального 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участка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pPr algn="just">
              <a:lnSpc>
                <a:spcPct val="150000"/>
              </a:lnSpc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− укладку бетона осуществлять в инвентарную опалубку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различных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типов, в том числе самоподъемную, подъемно-переставную и алюминиевую облегченную опалубку;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−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самоподъемную или подъемно-переставную опалубку для ограждения верхнего этажа здания использовать по всему периметру для защиты работающих от ветра, создания теплового контура зимой и сокращения опасной зоны работы крана;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−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прогрев бетона в зимнее время выполнять, в основном, с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помощью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греющих проводов;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−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совмещать бетонирование с производством других видов работ на нижележащих перекрытиях по специально разрабатываемым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графикам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учитывающим безопасное выполнение работ (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вышележащие 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перекрытия должны быть рассчитаны проектной организацией на ударную нагрузку от возможного падения поднимаемого груза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78938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0"/>
            <a:ext cx="12192000" cy="64940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Безопасность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эксплуатационная пригодность, долговечность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конструкций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другие, устанавливаемые заданием на проектирование, требования должны быть обеспечены выполнением: </a:t>
            </a:r>
            <a:endParaRPr lang="ru-RU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требований к бетону и его составляющим;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требований к арматуре;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требований к расчетам конструкций;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конструктивных требований;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технологических требований;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требований по эксплуатации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Требования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нагрузкам и воздействиям, по пределу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огнестойкости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по непроницаемости, по морозостойкости, по предельным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показателям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деформаций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прогибам, перемещениям, амплитуде колебаний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),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расчетным значениям температуры наружного воздуха и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относительной влажности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окружающей среды, по защите конструкций от воздействия агрессивных сред и др. устанавливаются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соответствующими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сводами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правил.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Геометрические 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параметры законченных конструкций по допускаемым 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отклонениям 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должны соответствовать приведенным в нормах значениям, а 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показатели 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прочности, морозостойкости и водонепроницаемости должны соответствовать проектным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монолитных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несущих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конструкциях не допускаются трещины,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 исключением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усадочных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других поверхностных технологических трещин, ширина которых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должна превышать 0,2 мм и 0,1 мм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 конструкций: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−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подвергаемых попеременному замораживанию и оттаиванию в водонасыщенном состоянии или в условиях эпизодического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водонасыщения;</a:t>
            </a:r>
          </a:p>
          <a:p>
            <a:pPr algn="just"/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−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предназначенных для эксплуатации в агрессивной среде;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−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колонн и стоек.</a:t>
            </a:r>
          </a:p>
        </p:txBody>
      </p:sp>
    </p:spTree>
    <p:extLst>
      <p:ext uri="{BB962C8B-B14F-4D97-AF65-F5344CB8AC3E}">
        <p14:creationId xmlns:p14="http://schemas.microsoft.com/office/powerpoint/2010/main" val="271778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1"/>
            <a:ext cx="12192000" cy="59862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При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отклонении качества готовых конструкций от требований проекта по показателям геометрических размеров, качества бетона, параметров армирования, расположения закладных деталей, качества поверхности дополнительные меры по обеспечению качества должны быть согласованы с проектной организацией.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Возведение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монолитных железобетонных конструкций включает комплекс следующих взаимоувязанных технологических процессов: </a:t>
            </a:r>
            <a:endParaRPr lang="ru-RU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опалубочные работы;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арматурные работы;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собственно бетонные работы (бетонирование конструкций).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планировании бетонных работ в проекте производства работ (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ППР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должны быть предусмотрены: </a:t>
            </a:r>
            <a:endParaRPr lang="ru-RU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выбор типа и расчет комплекта опалубки;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обоснование способа подачи и укладки бетонной смеси;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выбор бетоноукладочного комплекса;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разработка технологического регламента бетонирования.</a:t>
            </a:r>
          </a:p>
        </p:txBody>
      </p:sp>
    </p:spTree>
    <p:extLst>
      <p:ext uri="{BB962C8B-B14F-4D97-AF65-F5344CB8AC3E}">
        <p14:creationId xmlns:p14="http://schemas.microsoft.com/office/powerpoint/2010/main" val="2982036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0"/>
            <a:ext cx="12192000" cy="10618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Арматурные работы при возведении монолитных железобетонных конструкций.</a:t>
            </a:r>
          </a:p>
          <a:p>
            <a:pPr algn="just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Арматурные работы включают изготовление, транспортирование, складирование арматурных изделий, примеры которых представлены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рис.2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и монтаж арматурных конструкций.</a:t>
            </a:r>
            <a:endParaRPr lang="ru-RU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0812" y="1061830"/>
            <a:ext cx="5501868" cy="4192751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645473" y="1061828"/>
            <a:ext cx="6493713" cy="4192753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6" name="Прямоугольник 5"/>
          <p:cNvSpPr/>
          <p:nvPr/>
        </p:nvSpPr>
        <p:spPr>
          <a:xfrm>
            <a:off x="0" y="5456126"/>
            <a:ext cx="1213918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Рис.2. </a:t>
            </a:r>
          </a:p>
          <a:p>
            <a:pPr algn="ctr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Арматурные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изделия: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плоские сетки; б, в – плоские каркасы; г, д, е – пространственные каркасы; ж – пространственная сетка;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гнутая сетка; и – закладные детали </a:t>
            </a:r>
          </a:p>
        </p:txBody>
      </p:sp>
    </p:spTree>
    <p:extLst>
      <p:ext uri="{BB962C8B-B14F-4D97-AF65-F5344CB8AC3E}">
        <p14:creationId xmlns:p14="http://schemas.microsoft.com/office/powerpoint/2010/main" val="37958719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1"/>
            <a:ext cx="12192000" cy="63401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Транспортирование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арматурных изделий следует осуществлять в соответствии с требованиями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строительных норм и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ППР.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Отдельные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стержни, плоские каркасы и сетки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следует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перевозить пакетами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Сетки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следует транспортировать в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горизонтальном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положении.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Масса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пакета не должна превышать 3 т. </a:t>
            </a:r>
            <a:endParaRPr lang="ru-RU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Пространственные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каркасы необходимо грузить, перевозить и разгружать таким образом, чтобы они не деформировались под действием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собственной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массы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Выбор вида транспорта зависит от расстояния перевозки,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размеров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арматурных конструкций, их максимальной массы и потока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арматуры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смену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Погрузочно-разгрузочные работы с арматурными изделиями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массой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более 30 кг и проведение их подъема на высоту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более 1,5 м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должны производиться с использованием средств механизации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Арматурные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изделия после проверки должны храниться в крытом помещении.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Пакеты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отдельных стержней и сеток следует хранить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раздельно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маркам в штабелях высотой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более 1,5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складировании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сеток между штабелями должен быть обеспечен свободный проход шириной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менее 0,5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Просветы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между складируемой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арматурой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стеной или колонной должны быть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менее 1 м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между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перекрытием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здания и складируемой арматурой –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менее 1 м,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между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светильником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складируемой арматурой –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менее 0,5 м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09905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657" y="135008"/>
            <a:ext cx="5872982" cy="36195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095999" y="135007"/>
            <a:ext cx="6003641" cy="3619501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Прямоугольник 3"/>
          <p:cNvSpPr/>
          <p:nvPr/>
        </p:nvSpPr>
        <p:spPr>
          <a:xfrm>
            <a:off x="130656" y="3889515"/>
            <a:ext cx="1196898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 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Схемы складирования арматурных изделий: а – плоские сетки; б – объемные цилиндрические каркасы 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38295" y="4290591"/>
            <a:ext cx="12153705" cy="21852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Арматурные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изделия должны быть изготовлены в соответствии с проектной документацией из арматурной стали диаметром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 4 до 40 мм по ГОСТ 34028-2016 «Прокат арматурный для железобетонных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конструкций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Допускается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изготовление арматурных изделий с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использованием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горячекатаной арматурной стали диаметром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 3 до 80 мм по ГОСТ 5781-82 (в стадии отмены),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термомеханически упрочненной гладкой и периодического профиля арматурной стали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диаметром от 6 до 40 мм по ГОСТ 34028-2016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проката арматурного свариваемого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периодического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профиля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ГОСТ 34028-2016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проволоки из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низкоуглеродистой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стали холоднотянутой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класса Вр-1 по ГОСТ 6727-8</a:t>
            </a:r>
          </a:p>
        </p:txBody>
      </p:sp>
    </p:spTree>
    <p:extLst>
      <p:ext uri="{BB962C8B-B14F-4D97-AF65-F5344CB8AC3E}">
        <p14:creationId xmlns:p14="http://schemas.microsoft.com/office/powerpoint/2010/main" val="24785803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16564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0"/>
            <a:ext cx="12192000" cy="15081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Строповку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арматурного изделия следует производить с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использованием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стропов или траверс, соответствующих массе и характеру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поднимаемого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груза, с учетом числа ветвей и угла их наклона.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Угол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между ветвями стропов общего назначения не должен превышать 90° по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диагонали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При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габаритах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грузов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не позволяющих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выполнить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указанное требование, следует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использовать траверсы.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7734" y="1508105"/>
            <a:ext cx="6188147" cy="2215756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215141" y="1508105"/>
            <a:ext cx="5835850" cy="5349895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6" name="Прямоугольник 5"/>
          <p:cNvSpPr/>
          <p:nvPr/>
        </p:nvSpPr>
        <p:spPr>
          <a:xfrm>
            <a:off x="297631" y="1634001"/>
            <a:ext cx="304800" cy="31805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rgbClr val="C00000"/>
                </a:solidFill>
              </a:rPr>
              <a:t>а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6396867" y="4086974"/>
            <a:ext cx="304800" cy="31805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rgbClr val="C00000"/>
                </a:solidFill>
              </a:rPr>
              <a:t>а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6396867" y="1634001"/>
            <a:ext cx="304800" cy="31805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rgbClr val="C00000"/>
                </a:solidFill>
              </a:rPr>
              <a:t>а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9468136" y="4086974"/>
            <a:ext cx="304800" cy="31805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rgbClr val="C00000"/>
                </a:solidFill>
              </a:rPr>
              <a:t>б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9488078" y="1634001"/>
            <a:ext cx="304800" cy="31805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rgbClr val="C00000"/>
                </a:solidFill>
              </a:rPr>
              <a:t>б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3318844" y="1634001"/>
            <a:ext cx="304800" cy="31805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rgbClr val="C00000"/>
                </a:solidFill>
              </a:rPr>
              <a:t>б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97734" y="4246000"/>
            <a:ext cx="5691872" cy="21200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Рис.4.</a:t>
            </a:r>
          </a:p>
          <a:p>
            <a:pPr algn="ctr">
              <a:lnSpc>
                <a:spcPct val="150000"/>
              </a:lnSpc>
            </a:pP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Схема строповки: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50000"/>
              </a:lnSpc>
            </a:pP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с использованием стропов;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50000"/>
              </a:lnSpc>
            </a:pP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с использованием траверс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algn="ctr">
              <a:lnSpc>
                <a:spcPct val="150000"/>
              </a:lnSpc>
            </a:pP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длина изделия</a:t>
            </a:r>
          </a:p>
        </p:txBody>
      </p:sp>
    </p:spTree>
    <p:extLst>
      <p:ext uri="{BB962C8B-B14F-4D97-AF65-F5344CB8AC3E}">
        <p14:creationId xmlns:p14="http://schemas.microsoft.com/office/powerpoint/2010/main" val="8577416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6453808" y="0"/>
            <a:ext cx="5738191" cy="32778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1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Порядок </a:t>
            </a:r>
            <a:r>
              <a:rPr lang="ru-RU" sz="1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установки арматуры должен быть увязан с </a:t>
            </a:r>
            <a:r>
              <a:rPr lang="ru-RU" sz="1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технологической </a:t>
            </a:r>
            <a:r>
              <a:rPr lang="ru-RU" sz="1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схемой бетонирования </a:t>
            </a:r>
            <a:r>
              <a:rPr lang="ru-RU" sz="1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конструкции.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1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Установка </a:t>
            </a:r>
            <a:r>
              <a:rPr lang="ru-RU" sz="1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арматуры должна опережать бетонирование не менее чем на одну захватку. </a:t>
            </a:r>
            <a:endParaRPr lang="ru-RU" sz="17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1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Арматурные </a:t>
            </a:r>
            <a:r>
              <a:rPr lang="ru-RU" sz="1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изделия массой </a:t>
            </a:r>
            <a:r>
              <a:rPr lang="ru-RU" sz="1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 100 кг </a:t>
            </a:r>
            <a:r>
              <a:rPr lang="ru-RU" sz="1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допускается ставить вручную, подавая их к месту установки краном сразу по несколько штук (</a:t>
            </a:r>
            <a:r>
              <a:rPr lang="ru-RU" sz="1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рис.5</a:t>
            </a:r>
            <a:r>
              <a:rPr lang="ru-RU" sz="1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 </a:t>
            </a:r>
            <a:r>
              <a:rPr lang="ru-RU" sz="1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Изделия массой </a:t>
            </a:r>
            <a:r>
              <a:rPr lang="ru-RU" sz="1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более 100 </a:t>
            </a:r>
            <a:r>
              <a:rPr lang="ru-RU" sz="1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кг</a:t>
            </a:r>
            <a:r>
              <a:rPr lang="ru-RU" sz="1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устанавливать с помощью крана (</a:t>
            </a:r>
            <a:r>
              <a:rPr lang="ru-RU" sz="1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рис.5, </a:t>
            </a:r>
            <a:r>
              <a:rPr lang="ru-RU" sz="1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б, е; </a:t>
            </a:r>
            <a:r>
              <a:rPr lang="ru-RU" sz="1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рис.6</a:t>
            </a:r>
            <a:r>
              <a:rPr lang="ru-RU" sz="1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Арматурные каркасы в процессе монтажа для предохранения от смещения следует временно закреплять схватками или расчалками (</a:t>
            </a:r>
            <a:r>
              <a:rPr lang="ru-RU" sz="1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рис.6, </a:t>
            </a:r>
            <a:r>
              <a:rPr lang="ru-RU" sz="1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sz="17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8526" y="94647"/>
            <a:ext cx="6315281" cy="6652574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Прямоугольник 3"/>
          <p:cNvSpPr/>
          <p:nvPr/>
        </p:nvSpPr>
        <p:spPr>
          <a:xfrm>
            <a:off x="6582705" y="3277820"/>
            <a:ext cx="5480396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Рис.5. </a:t>
            </a:r>
          </a:p>
          <a:p>
            <a:pPr algn="ctr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Установка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арматурных сеток вручную (а, в, д) и монтажным краном (б, г, е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):</a:t>
            </a:r>
          </a:p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б – установка нижних сеток;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г – установка каркасов поддерживающих верхнюю сетку;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е – установка верхней сетки;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верхняя сетка;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каркас поддерживающий верхнюю сетку;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нижняя сетка;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фиксатор защитного слоя бетона;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вязальная 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проволока. </a:t>
            </a:r>
            <a:endParaRPr lang="ru-RU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291368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58064" y="-1"/>
            <a:ext cx="10860420" cy="5777949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Прямоугольник 3"/>
          <p:cNvSpPr/>
          <p:nvPr/>
        </p:nvSpPr>
        <p:spPr>
          <a:xfrm>
            <a:off x="1682194" y="5777949"/>
            <a:ext cx="8827611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Рис.6. </a:t>
            </a:r>
          </a:p>
          <a:p>
            <a:pPr algn="ctr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Установка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пространственных арматурных каркасов краном: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б – подъем в горизонтальном (а) и вертикальном (б) 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положении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701463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44488" y="106018"/>
            <a:ext cx="9057616" cy="5380382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Прямоугольник 3"/>
          <p:cNvSpPr/>
          <p:nvPr/>
        </p:nvSpPr>
        <p:spPr>
          <a:xfrm>
            <a:off x="1577009" y="5604663"/>
            <a:ext cx="892509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Рис.6. </a:t>
            </a:r>
          </a:p>
          <a:p>
            <a:pPr algn="ctr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Установка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пространственных арматурных каркасов краном: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д – подача к месту установки на уровне (в) и ниже уровня (д) стоянки крана;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положение после закрепления (начало)</a:t>
            </a:r>
          </a:p>
        </p:txBody>
      </p:sp>
    </p:spTree>
    <p:extLst>
      <p:ext uri="{BB962C8B-B14F-4D97-AF65-F5344CB8AC3E}">
        <p14:creationId xmlns:p14="http://schemas.microsoft.com/office/powerpoint/2010/main" val="33108227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0"/>
            <a:ext cx="12192000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Крепления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снимают по мере укладки бетонной смеси. Схватки устанавливают в двух направлениях для обеспечения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устойчивости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После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установки арматурных изделий загибку излишних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частей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выпусков поперечной арматуры следует выполнять снизу вверх. Работу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 отметки 1,5 м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следует вести с перекрытия (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рис.7,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а, в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а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выше – с площадок монтажника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рис.7,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б, г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280452" y="1383609"/>
            <a:ext cx="7753557" cy="5338521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Прямоугольник 3"/>
          <p:cNvSpPr/>
          <p:nvPr/>
        </p:nvSpPr>
        <p:spPr>
          <a:xfrm>
            <a:off x="0" y="2241923"/>
            <a:ext cx="4280452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Рис.7. </a:t>
            </a:r>
          </a:p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Монтаж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плоских сеток и каркасов: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установка плоских сеток и поперечных арматурных стержней на высоте до 1,5м: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вертикальный каркас;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выпуск арматуры из плиты;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вязальная проволока;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расчалка. </a:t>
            </a:r>
            <a:endParaRPr lang="ru-RU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887849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l="2376"/>
          <a:stretch/>
        </p:blipFill>
        <p:spPr>
          <a:xfrm>
            <a:off x="132522" y="105603"/>
            <a:ext cx="7156174" cy="656024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3" name="Прямоугольник 2"/>
          <p:cNvSpPr/>
          <p:nvPr/>
        </p:nvSpPr>
        <p:spPr>
          <a:xfrm>
            <a:off x="7421218" y="117693"/>
            <a:ext cx="4651513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Рис.7.</a:t>
            </a:r>
          </a:p>
          <a:p>
            <a:pPr algn="ctr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Монтаж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плоских сеток и каркасов: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установка поперечных арматурных стержней на высоте выше 1,5м: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вертикальный каркас;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выпуск арматуры из плиты;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вязальная проволока;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расчалка;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инвентарные подмости;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г – загибание выпусков арматуры на высоте до 1,5 м (в) и выше 1,5 м (г):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плоская сетка;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оттяжка;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арматурные выпуски из плиты;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инвентарные подмости;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арматурщик (начало) </a:t>
            </a:r>
          </a:p>
        </p:txBody>
      </p:sp>
    </p:spTree>
    <p:extLst>
      <p:ext uri="{BB962C8B-B14F-4D97-AF65-F5344CB8AC3E}">
        <p14:creationId xmlns:p14="http://schemas.microsoft.com/office/powerpoint/2010/main" val="27767084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0"/>
            <a:ext cx="12192000" cy="17389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1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Соединение </a:t>
            </a:r>
            <a:r>
              <a:rPr lang="ru-RU" sz="1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арматурных изделий (</a:t>
            </a:r>
            <a:r>
              <a:rPr lang="ru-RU" sz="1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элементов</a:t>
            </a:r>
            <a:r>
              <a:rPr lang="ru-RU" sz="1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следует </a:t>
            </a:r>
            <a:r>
              <a:rPr lang="ru-RU" sz="1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производить </a:t>
            </a:r>
            <a:r>
              <a:rPr lang="ru-RU" sz="1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зависимости от вида соединения посредством перепуска (</a:t>
            </a:r>
            <a:r>
              <a:rPr lang="ru-RU" sz="1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внахлест</a:t>
            </a:r>
            <a:r>
              <a:rPr lang="ru-RU" sz="1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постановки дополнительных сеток (каркасов), бессварных муфт (резьбовые, обжимные) или посредством сварки в соответствии с </a:t>
            </a:r>
            <a:r>
              <a:rPr lang="ru-RU" sz="1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ГОСТ 14098-2014 </a:t>
            </a:r>
            <a:r>
              <a:rPr lang="ru-RU" sz="1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1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рис.8 </a:t>
            </a:r>
            <a:r>
              <a:rPr lang="ru-RU" sz="1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9</a:t>
            </a:r>
            <a:r>
              <a:rPr lang="ru-RU" sz="1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), </a:t>
            </a:r>
            <a:r>
              <a:rPr lang="ru-RU" sz="1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вязкой (вязальной проволокой, </a:t>
            </a:r>
            <a:r>
              <a:rPr lang="ru-RU" sz="1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хомутами</a:t>
            </a:r>
            <a:r>
              <a:rPr lang="ru-RU" sz="1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 </a:t>
            </a:r>
            <a:endParaRPr lang="ru-RU" sz="17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sz="17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Соединения </a:t>
            </a:r>
            <a:r>
              <a:rPr lang="ru-RU" sz="17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арматурных изделий (</a:t>
            </a:r>
            <a:r>
              <a:rPr lang="ru-RU" sz="1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стержней</a:t>
            </a:r>
            <a:r>
              <a:rPr lang="ru-RU" sz="17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могут быть: </a:t>
            </a:r>
            <a:endParaRPr lang="ru-RU" sz="17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7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17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монтажные – для фиксации арматурного элемента в проектном положении в период бетонирования; </a:t>
            </a:r>
            <a:endParaRPr lang="ru-RU" sz="1700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7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17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рабочие – для обеспечения равнопрочного соединения </a:t>
            </a:r>
            <a:r>
              <a:rPr lang="ru-RU" sz="17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элементов</a:t>
            </a:r>
            <a:r>
              <a:rPr lang="ru-RU" sz="17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способного воспринимать расчетные </a:t>
            </a:r>
            <a:r>
              <a:rPr lang="ru-RU" sz="17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усилия.</a:t>
            </a:r>
            <a:endParaRPr lang="ru-RU" sz="1700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24446" y="1738938"/>
            <a:ext cx="8348111" cy="5017041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Прямоугольник 3"/>
          <p:cNvSpPr/>
          <p:nvPr/>
        </p:nvSpPr>
        <p:spPr>
          <a:xfrm>
            <a:off x="8597002" y="1738939"/>
            <a:ext cx="3594997" cy="50629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7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Рис.8. </a:t>
            </a:r>
          </a:p>
          <a:p>
            <a:r>
              <a:rPr lang="ru-RU" sz="17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Соединение </a:t>
            </a:r>
            <a:r>
              <a:rPr lang="ru-RU" sz="17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арматурных изделий перепуском (рабочий стык): </a:t>
            </a:r>
            <a:endParaRPr lang="ru-RU" sz="17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7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 </a:t>
            </a:r>
            <a:r>
              <a:rPr lang="ru-RU" sz="17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смещение стержней арматуры при соединении без сварки; </a:t>
            </a:r>
            <a:endParaRPr lang="ru-RU" sz="17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7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 </a:t>
            </a:r>
            <a:r>
              <a:rPr lang="ru-RU" sz="17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правила соединения стержней арматуры без сварки: </a:t>
            </a:r>
            <a:endParaRPr lang="ru-RU" sz="17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7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sz="17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3 – арматура из гладких стержней; </a:t>
            </a:r>
            <a:endParaRPr lang="ru-RU" sz="17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7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17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4 – арматура из рифленых стержней; </a:t>
            </a:r>
            <a:endParaRPr lang="ru-RU" sz="17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7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17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соединения арматурных сеток без сварки в направлении распределительной арматуры</a:t>
            </a:r>
            <a:r>
              <a:rPr lang="ru-RU" sz="17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r>
              <a:rPr lang="ru-RU" sz="17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 – соединения арматурных сеток без сварки в направлении рабочей арматуры: </a:t>
            </a:r>
            <a:endParaRPr lang="ru-RU" sz="17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7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r>
              <a:rPr lang="ru-RU" sz="17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из гладких стержней; </a:t>
            </a:r>
            <a:endParaRPr lang="ru-RU" sz="17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7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</a:t>
            </a:r>
            <a:r>
              <a:rPr lang="ru-RU" sz="17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из рифленых стержней</a:t>
            </a:r>
          </a:p>
        </p:txBody>
      </p:sp>
    </p:spTree>
    <p:extLst>
      <p:ext uri="{BB962C8B-B14F-4D97-AF65-F5344CB8AC3E}">
        <p14:creationId xmlns:p14="http://schemas.microsoft.com/office/powerpoint/2010/main" val="31315878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1401" y="94008"/>
            <a:ext cx="6199728" cy="2859347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3" name="Прямоугольник 2"/>
          <p:cNvSpPr/>
          <p:nvPr/>
        </p:nvSpPr>
        <p:spPr>
          <a:xfrm>
            <a:off x="6422530" y="223087"/>
            <a:ext cx="5769470" cy="25355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Рис.9. </a:t>
            </a:r>
          </a:p>
          <a:p>
            <a:pPr>
              <a:lnSpc>
                <a:spcPct val="150000"/>
              </a:lnSpc>
            </a:pP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Соединение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арматурных элементов (рабочий стык) сваркой и резьбовыми или обжимными муфтами: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соединения арматурных стержней ручной дуговой сваркой;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сварное 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соединение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465983" y="2981740"/>
            <a:ext cx="7726017" cy="3847875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6" name="Прямоугольник 5"/>
          <p:cNvSpPr/>
          <p:nvPr/>
        </p:nvSpPr>
        <p:spPr>
          <a:xfrm>
            <a:off x="111401" y="3222395"/>
            <a:ext cx="4240696" cy="33665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Рис.9. </a:t>
            </a:r>
          </a:p>
          <a:p>
            <a:pPr>
              <a:lnSpc>
                <a:spcPct val="150000"/>
              </a:lnSpc>
            </a:pP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Соединение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арматурных элементов (рабочий стык) сваркой и резьбовыми или обжимными муфтами: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схема до и после обжатия муфты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>
              <a:lnSpc>
                <a:spcPct val="150000"/>
              </a:lnSpc>
            </a:pP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резьбовая муфта;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обжимная муфта;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процесс 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обжатия. </a:t>
            </a:r>
            <a:endParaRPr lang="ru-RU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08394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0"/>
            <a:ext cx="12192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Трудоемкость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арматурных работ может составлять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 40 %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общей трудоемкости возведения монолитных железобетонных конструкций, зависит от параметров армирования и способа стыкования стержней (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табл.1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t="9262"/>
          <a:stretch/>
        </p:blipFill>
        <p:spPr>
          <a:xfrm>
            <a:off x="101047" y="646331"/>
            <a:ext cx="11931927" cy="5161605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6" name="Прямоугольник 5"/>
          <p:cNvSpPr/>
          <p:nvPr/>
        </p:nvSpPr>
        <p:spPr>
          <a:xfrm>
            <a:off x="176419" y="6009802"/>
            <a:ext cx="1183916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Примечание:  Размещение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арматуры в сечении следует принимать по проектной документации с учетом требований СП 52-101-2003. </a:t>
            </a:r>
          </a:p>
        </p:txBody>
      </p:sp>
    </p:spTree>
    <p:extLst>
      <p:ext uri="{BB962C8B-B14F-4D97-AF65-F5344CB8AC3E}">
        <p14:creationId xmlns:p14="http://schemas.microsoft.com/office/powerpoint/2010/main" val="13310738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1"/>
            <a:ext cx="12192000" cy="68326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Минимальные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расстояния в свету между стержнями арматуры должны обеспечить совместную работу арматуры с бетоном и качественное изготовление конструкций, связанное с укладкой и уплотнением бетонной смеси, и должны составлять не менее: </a:t>
            </a:r>
          </a:p>
          <a:p>
            <a:pPr algn="just"/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наибольшего диаметра стержня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pPr algn="just"/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25 мм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при горизонтальном или наклонном положении стержней при бетонировании для нижней арматуры, расположенной в один или два ряда;</a:t>
            </a:r>
          </a:p>
          <a:p>
            <a:pPr algn="just"/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30 мм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то же, для верхней арматуры; </a:t>
            </a:r>
          </a:p>
          <a:p>
            <a:pPr algn="just"/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50 мм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то же, при расположении нижней арматуры 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более чем в два ряда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кроме стержней двух нижних рядов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), а также при вертикальном </a:t>
            </a:r>
            <a:r>
              <a:rPr lang="ru-RU" b="1" i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оложении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стержней при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бетонировании.</a:t>
            </a:r>
          </a:p>
          <a:p>
            <a:pPr algn="just"/>
            <a:endParaRPr lang="ru-RU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Aft>
                <a:spcPts val="600"/>
              </a:spcAft>
            </a:pPr>
            <a:r>
              <a:rPr lang="ru-RU" dirty="0" smtClean="0"/>
              <a:t>    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отклонении от указанных требований следует провести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согласование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проектной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организацией.</a:t>
            </a:r>
          </a:p>
          <a:p>
            <a:pPr algn="just"/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Наибольшие расстояния между осями стержней продольной арматуры, определяемые эффективностью работы бетонного сечения, усиленного арматурой, должны быть: </a:t>
            </a:r>
          </a:p>
          <a:p>
            <a:pPr algn="just">
              <a:lnSpc>
                <a:spcPct val="150000"/>
              </a:lnSpc>
            </a:pP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в изгибаемых элементах –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более 400 мм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pPr algn="just">
              <a:lnSpc>
                <a:spcPct val="150000"/>
              </a:lnSpc>
              <a:spcAft>
                <a:spcPts val="600"/>
              </a:spcAft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в линейных внецентренно сжатых элементах – 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более 500 мм в плоскости изгиба и не более 400 мм в плоскости, перпендикулярной к плоскости изгиба. </a:t>
            </a:r>
          </a:p>
          <a:p>
            <a:pPr algn="just">
              <a:lnSpc>
                <a:spcPct val="150000"/>
              </a:lnSpc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Любая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продольная арматура, установленная у поверхности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железобетонной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конструкции, должна охватываться поперечной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арматурой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устанавливаемой с шагом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более 500 мм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не более удвоенной ширины грани элемента.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В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плитах высотой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менее 300 мм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балках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высотой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менее 150 мм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 обеспечении прочности на поперечную силу согласно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СП-52-101-2003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допускается не устанавливать поперечную арматуру.</a:t>
            </a:r>
            <a:endParaRPr lang="ru-RU" b="1" i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92432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1"/>
            <a:ext cx="12192000" cy="42011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Толщину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защитного слоя бетона рабочей арматуры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следует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обеспечивать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соответствии с проектной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документацией.</a:t>
            </a:r>
          </a:p>
          <a:p>
            <a:pPr algn="just"/>
            <a:r>
              <a:rPr lang="ru-RU" dirty="0" smtClean="0"/>
              <a:t>     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фундаментов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следует принимать толщину защитного слоя бетона не менее: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при выполнении из монолитного железобетона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algn="just"/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−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отсутствии бетонной подготовки − 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80 мм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−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наличии бетонной подготовки − 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45 мм;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Aft>
                <a:spcPts val="600"/>
              </a:spcAft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при выполнении из сборного железобетона – 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45 мм. </a:t>
            </a:r>
            <a:endParaRPr lang="ru-RU" b="1" i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Толщина защитного слоя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бетона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должна быть не менее: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−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диаметра арматуры, если он не превышает 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40 мм; </a:t>
            </a:r>
            <a:endParaRPr lang="ru-RU" b="1" i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−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максимального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размера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заполнителя, если он меньше 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 мм; </a:t>
            </a:r>
            <a:endParaRPr lang="ru-RU" b="1" i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Aft>
                <a:spcPts val="600"/>
              </a:spcAft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−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максимального размера заполнителя 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плюс 5 мм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если он больше 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 мм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Создание защитного слоя обеспечивается постановкой фиксаторов защитного слоя (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рис.10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  </a:t>
            </a:r>
          </a:p>
          <a:p>
            <a:pPr algn="just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Количество фиксаторов зависит от диаметра арматуры и может составлять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 3 до 9 на 1 м2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algn="just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При несоответствии следует провести согласование с проектной организацией.</a:t>
            </a:r>
            <a:endParaRPr lang="ru-RU" b="1" i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l="1429"/>
          <a:stretch/>
        </p:blipFill>
        <p:spPr>
          <a:xfrm>
            <a:off x="106017" y="4174940"/>
            <a:ext cx="7977809" cy="2581396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Прямоугольник 3"/>
          <p:cNvSpPr/>
          <p:nvPr/>
        </p:nvSpPr>
        <p:spPr>
          <a:xfrm>
            <a:off x="8189843" y="5096306"/>
            <a:ext cx="314733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Рис.10. </a:t>
            </a:r>
          </a:p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Фиксаторы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защитного слоя </a:t>
            </a:r>
          </a:p>
        </p:txBody>
      </p:sp>
    </p:spTree>
    <p:extLst>
      <p:ext uri="{BB962C8B-B14F-4D97-AF65-F5344CB8AC3E}">
        <p14:creationId xmlns:p14="http://schemas.microsoft.com/office/powerpoint/2010/main" val="35879612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1"/>
            <a:ext cx="12192000" cy="65402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Контроль качества арматурных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работ.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При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производстве арматурных работ выполняется контроль: 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входной, операционный, приемочный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Входной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контроль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арматурной стали, арматурных изделий и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закладных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деталей на строительной площадке следует проводить на наличие сопроводительной технической документации и требуемых в ней данных (изготовитель, группа поставки, марка стали, способ выплавки, категории стали, номер поставки, профиль, размеры, масса и номер партии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dirty="0" smtClean="0"/>
              <a:t>    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Операционный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контроль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осуществляется в ходе выполнения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технологических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операций для обеспечения своевременного выявления дефектов и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принятия мер по их устранению и предупреждению в соответствии с приложениями.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операционного контроля следует фиксировать в журнале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производства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работ.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СТО НОСТРОЙ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2.6.54-2011.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приемочном контроле сплошному контролю подлежит: </a:t>
            </a:r>
            <a:endParaRPr lang="ru-RU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качество применяемых в конструкции материалов;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соответствие отклонений положения установленных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арматурных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изделий от предусмотренного проектной документацией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допускаемым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соответствие величины защитного слоя бетона нормативным и проектным требованиям;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надежность фиксации арматурных изделий в опалубке;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качество выполнения вязки узлов каркаса.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Приемка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арматурных работ оформляется актом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освидетельствования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скрытых работ</a:t>
            </a:r>
            <a:endParaRPr lang="ru-RU" b="1" i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177910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10972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1"/>
            <a:ext cx="12192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Сведения о контроле качества арматурных работ приведены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табл.2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5396" y="402250"/>
            <a:ext cx="6732726" cy="6466722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Прямоугольник 3"/>
          <p:cNvSpPr/>
          <p:nvPr/>
        </p:nvSpPr>
        <p:spPr>
          <a:xfrm>
            <a:off x="6943518" y="662609"/>
            <a:ext cx="5049699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Арматурные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работы следует сопровождать записями в «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Журнале работ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», отражающими последовательность осуществления работ, в том числе сроки и условия выполнения всех работ.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Записи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журнал следует вносить с даты начала выполнения работ до даты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фактического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окончания выполнения работ. </a:t>
            </a:r>
            <a:endParaRPr lang="ru-RU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Законченные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арматурные конструкции должны соответствовать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требованиям.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39749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Благодарю за внимание!</a:t>
            </a:r>
          </a:p>
        </p:txBody>
      </p:sp>
    </p:spTree>
    <p:extLst>
      <p:ext uri="{BB962C8B-B14F-4D97-AF65-F5344CB8AC3E}">
        <p14:creationId xmlns:p14="http://schemas.microsoft.com/office/powerpoint/2010/main" val="27818666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260</TotalTime>
  <Words>2983</Words>
  <Application>Microsoft Office PowerPoint</Application>
  <PresentationFormat>Широкоэкранный</PresentationFormat>
  <Paragraphs>286</Paragraphs>
  <Slides>26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26</vt:i4>
      </vt:variant>
    </vt:vector>
  </HeadingPairs>
  <TitlesOfParts>
    <vt:vector size="31" baseType="lpstr">
      <vt:lpstr>Arial</vt:lpstr>
      <vt:lpstr>Calibri</vt:lpstr>
      <vt:lpstr>Calibri Light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diakov.net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RePack by Diakov</dc:creator>
  <cp:lastModifiedBy>RePack by Diakov</cp:lastModifiedBy>
  <cp:revision>25</cp:revision>
  <dcterms:created xsi:type="dcterms:W3CDTF">2024-01-16T13:35:43Z</dcterms:created>
  <dcterms:modified xsi:type="dcterms:W3CDTF">2024-04-19T06:04:32Z</dcterms:modified>
</cp:coreProperties>
</file>